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mb, Ambika EOP/OSTP" initials="BAE" lastIdx="0" clrIdx="0">
    <p:extLst>
      <p:ext uri="{19B8F6BF-5375-455C-9EA6-DF929625EA0E}">
        <p15:presenceInfo xmlns:p15="http://schemas.microsoft.com/office/powerpoint/2012/main" userId="Bumb, Ambika EOP/OST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35B"/>
    <a:srgbClr val="F6BD7E"/>
    <a:srgbClr val="FFFFFF"/>
    <a:srgbClr val="8D6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883" autoAdjust="0"/>
  </p:normalViewPr>
  <p:slideViewPr>
    <p:cSldViewPr snapToGrid="0" snapToObjects="1">
      <p:cViewPr varScale="1">
        <p:scale>
          <a:sx n="123" d="100"/>
          <a:sy n="123" d="100"/>
        </p:scale>
        <p:origin x="1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40" d="100"/>
          <a:sy n="140" d="100"/>
        </p:scale>
        <p:origin x="441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C99F90-1DCF-B742-A324-1315CF2BE5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8C3B7-3411-4B44-AD01-A3F16902E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E6908-93EC-6542-9EC2-4E3AA0DE7AD4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B4126-A989-C847-BF3D-03F436662F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F45C7-DF74-C54B-B62C-052F9C43F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075B3-E073-7A48-AFC5-E21A09835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16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35DF0-A1DE-0C4C-B88D-02CF0F1DC9F2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0CFB5-6272-3A49-9134-CDB92568C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7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1D599901-EDC2-7846-8B53-C6E534F171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185569"/>
            <a:ext cx="9144000" cy="1045369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400"/>
              </a:spcBef>
              <a:buNone/>
              <a:defRPr sz="2000">
                <a:solidFill>
                  <a:srgbClr val="F6BD7E"/>
                </a:solidFill>
                <a:latin typeface="Georgia" panose="02040502050405020303" pitchFamily="18" charset="0"/>
              </a:defRPr>
            </a:lvl1pPr>
            <a:lvl2pPr algn="ctr">
              <a:defRPr>
                <a:latin typeface="Georgia" panose="02040502050405020303" pitchFamily="18" charset="0"/>
              </a:defRPr>
            </a:lvl2pPr>
            <a:lvl3pPr algn="ctr">
              <a:defRPr>
                <a:latin typeface="Georgia" panose="02040502050405020303" pitchFamily="18" charset="0"/>
              </a:defRPr>
            </a:lvl3pPr>
            <a:lvl4pPr algn="ctr">
              <a:defRPr>
                <a:latin typeface="Georgia" panose="02040502050405020303" pitchFamily="18" charset="0"/>
              </a:defRPr>
            </a:lvl4pPr>
            <a:lvl5pPr algn="ctr">
              <a:defRPr>
                <a:latin typeface="Georgia" panose="02040502050405020303" pitchFamily="18" charset="0"/>
              </a:defRPr>
            </a:lvl5pPr>
          </a:lstStyle>
          <a:p>
            <a:r>
              <a:rPr lang="en-US" dirty="0"/>
              <a:t>Month DD, YYYY</a:t>
            </a:r>
          </a:p>
          <a:p>
            <a:endParaRPr lang="en-US" dirty="0"/>
          </a:p>
          <a:p>
            <a:r>
              <a:rPr lang="en-US" dirty="0"/>
              <a:t>DRAFT / PRE-DECISIONAL</a:t>
            </a: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E178A577-18EB-2E49-9D0F-C2887FD24A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473401"/>
            <a:ext cx="9144000" cy="15293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400"/>
              </a:spcBef>
              <a:buNone/>
              <a:defRPr sz="5200">
                <a:latin typeface="Georgia" panose="02040502050405020303" pitchFamily="18" charset="0"/>
              </a:defRPr>
            </a:lvl1pPr>
            <a:lvl2pPr algn="ctr">
              <a:defRPr>
                <a:latin typeface="Georgia" panose="02040502050405020303" pitchFamily="18" charset="0"/>
              </a:defRPr>
            </a:lvl2pPr>
            <a:lvl3pPr algn="ctr">
              <a:defRPr>
                <a:latin typeface="Georgia" panose="02040502050405020303" pitchFamily="18" charset="0"/>
              </a:defRPr>
            </a:lvl3pPr>
            <a:lvl4pPr algn="ctr">
              <a:defRPr>
                <a:latin typeface="Georgia" panose="02040502050405020303" pitchFamily="18" charset="0"/>
              </a:defRPr>
            </a:lvl4pPr>
            <a:lvl5pPr algn="ctr"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Title Lorem Ipsum</a:t>
            </a:r>
          </a:p>
          <a:p>
            <a:pPr lvl="0"/>
            <a:r>
              <a:rPr lang="en-US" dirty="0"/>
              <a:t>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BDB1DF-B892-418D-94B0-821194BD45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6226" y="484319"/>
            <a:ext cx="2566452" cy="256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161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614A19-5ADC-EF4F-8B87-839B3A99F1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D9A52C1-92DE-104E-9152-39958FE65B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041" y="1241232"/>
            <a:ext cx="1649918" cy="116128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6B1C267-139E-064D-B20A-78F4C1EB1F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853" y="1447662"/>
            <a:ext cx="5298147" cy="12020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1235B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effectLst/>
              </a:rPr>
              <a:t>Title Lorem Ipsum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Dolor Sit </a:t>
            </a:r>
            <a:r>
              <a:rPr lang="en-US" dirty="0" err="1">
                <a:effectLst/>
              </a:rPr>
              <a:t>Amet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5D7C8-D4FE-584F-B0E4-D6741775AF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596" y="2908024"/>
            <a:ext cx="5539447" cy="27087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2pPr>
            <a:lvl3pPr marL="9144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3pPr>
            <a:lvl4pPr marL="13716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4pPr>
            <a:lvl5pPr marL="18288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Integer vitae eros vel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maximus at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Proin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non fermentum </a:t>
            </a:r>
            <a:r>
              <a:rPr lang="en-US" dirty="0" err="1"/>
              <a:t>tempor</a:t>
            </a:r>
            <a:r>
              <a:rPr lang="en-US" dirty="0"/>
              <a:t>. Integer vitae eros vel. Integer vita. Integer vitae eros vel. </a:t>
            </a:r>
            <a:r>
              <a:rPr lang="en-US" dirty="0" err="1"/>
              <a:t>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element.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75F1A50-4BF5-1D4C-8BBC-399FCF7AC93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8513" y="1153294"/>
            <a:ext cx="1705201" cy="276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8D634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2pPr>
            <a:lvl3pPr marL="9144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3pPr>
            <a:lvl4pPr marL="13716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4pPr>
            <a:lvl5pPr marL="18288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6CB19FA3-0503-AC40-B058-EC863947352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01859" y="342761"/>
            <a:ext cx="5255180" cy="53420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F229903-9615-4A42-B6AF-1EF47960D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1140" y="62268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939C9-AC64-B240-A8FE-6EE68C6398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263462B-AF9C-2841-9A4E-4B89C0028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6241" y="6226810"/>
            <a:ext cx="7723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erriweather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Executive Office of the President </a:t>
            </a:r>
            <a:r>
              <a:rPr lang="en-US" sz="1600" b="1" dirty="0"/>
              <a:t>|</a:t>
            </a:r>
            <a:r>
              <a:rPr lang="en-US" dirty="0"/>
              <a:t> President’s Council of Advisors on Science and Technology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4D5D9CA-D6E4-E247-A883-D0C7EA6F425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4751" y="6152758"/>
            <a:ext cx="657170" cy="46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9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614A19-5ADC-EF4F-8B87-839B3A99F1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D9A52C1-92DE-104E-9152-39958FE65B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041" y="1241232"/>
            <a:ext cx="1649918" cy="116128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6B1C267-139E-064D-B20A-78F4C1EB1F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853" y="1447662"/>
            <a:ext cx="2097747" cy="302273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1235B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effectLst/>
              </a:rPr>
              <a:t>Title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Lorem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Ipsum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Dolor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Sit </a:t>
            </a:r>
            <a:r>
              <a:rPr lang="en-US" dirty="0" err="1">
                <a:effectLst/>
              </a:rPr>
              <a:t>Amet</a:t>
            </a: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9145E23-266C-364D-B2C0-6A6C4644E8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8513" y="1153294"/>
            <a:ext cx="1705201" cy="276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8D634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2pPr>
            <a:lvl3pPr marL="9144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3pPr>
            <a:lvl4pPr marL="13716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4pPr>
            <a:lvl5pPr marL="18288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C7ED89EE-B490-F54A-9A0B-467A482863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94687" y="1294110"/>
            <a:ext cx="3924948" cy="37273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2pPr>
            <a:lvl3pPr marL="9144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3pPr>
            <a:lvl4pPr marL="13716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4pPr>
            <a:lvl5pPr marL="18288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Integer vitae eros vel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maximus at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Proin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non fermentum </a:t>
            </a:r>
            <a:r>
              <a:rPr lang="en-US" dirty="0" err="1"/>
              <a:t>tempor</a:t>
            </a:r>
            <a:r>
              <a:rPr lang="en-US" dirty="0"/>
              <a:t>. Integer vitae eros vel. Integer vita. Integer vitae eros vel. </a:t>
            </a:r>
            <a:r>
              <a:rPr lang="en-US" dirty="0" err="1"/>
              <a:t>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0642746D-A899-164E-BB2E-7F210895F4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78490" y="1294110"/>
            <a:ext cx="3684724" cy="37273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2pPr>
            <a:lvl3pPr marL="9144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3pPr>
            <a:lvl4pPr marL="13716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4pPr>
            <a:lvl5pPr marL="18288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Integer vitae eros vel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maximus at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Proin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non fermentum </a:t>
            </a:r>
            <a:r>
              <a:rPr lang="en-US" dirty="0" err="1"/>
              <a:t>tempor</a:t>
            </a:r>
            <a:r>
              <a:rPr lang="en-US" dirty="0"/>
              <a:t>. Integer vitae eros vel. Integer vita. Integer vitae eros vel. </a:t>
            </a:r>
            <a:r>
              <a:rPr lang="en-US" dirty="0" err="1"/>
              <a:t>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5031707-033E-7A49-BB64-EBE6EBA5B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1140" y="62268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939C9-AC64-B240-A8FE-6EE68C6398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480FACD-540A-A943-99BF-16584E6F63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4751" y="6152758"/>
            <a:ext cx="657170" cy="467471"/>
          </a:xfrm>
          <a:prstGeom prst="rect">
            <a:avLst/>
          </a:prstGeom>
        </p:spPr>
      </p:pic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5AA568F7-0379-4694-8A63-97595E11DE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6241" y="6226810"/>
            <a:ext cx="7723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erriweather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Executive Office of the President </a:t>
            </a:r>
            <a:r>
              <a:rPr lang="en-US" sz="1600" b="1" dirty="0"/>
              <a:t>|</a:t>
            </a:r>
            <a:r>
              <a:rPr lang="en-US" dirty="0"/>
              <a:t> President’s Council of Advisors on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221554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614A19-5ADC-EF4F-8B87-839B3A99F1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D9A52C1-92DE-104E-9152-39958FE65B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041" y="1241232"/>
            <a:ext cx="1649918" cy="116128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6B1C267-139E-064D-B20A-78F4C1EB1F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853" y="1447662"/>
            <a:ext cx="9144000" cy="1346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1235B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effectLst/>
              </a:rPr>
              <a:t>Title Lorem Ipsum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Dolor Sit </a:t>
            </a:r>
            <a:r>
              <a:rPr lang="en-US" dirty="0" err="1">
                <a:effectLst/>
              </a:rPr>
              <a:t>Amet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CFB9E8A-A30D-C846-BF95-9B05429552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8513" y="1153294"/>
            <a:ext cx="1705201" cy="276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8D634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2pPr>
            <a:lvl3pPr marL="9144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3pPr>
            <a:lvl4pPr marL="13716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4pPr>
            <a:lvl5pPr marL="1828800" indent="0">
              <a:buNone/>
              <a:defRPr sz="1200" b="0" i="0">
                <a:solidFill>
                  <a:srgbClr val="8D634D"/>
                </a:solidFill>
                <a:latin typeface="Decimal Medium" panose="02000600000000000000" pitchFamily="2" charset="0"/>
                <a:cs typeface="Decimal Medium" panose="02000600000000000000" pitchFamily="2" charset="0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9A73098-6588-FE4C-82D2-4EB7B79B3E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596" y="2908024"/>
            <a:ext cx="9151257" cy="27087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2pPr>
            <a:lvl3pPr marL="9144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3pPr>
            <a:lvl4pPr marL="13716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4pPr>
            <a:lvl5pPr marL="1828800" indent="0">
              <a:buNone/>
              <a:defRPr sz="1400">
                <a:solidFill>
                  <a:srgbClr val="01235B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Integer vitae eros vel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maximus at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Proin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non fermentum </a:t>
            </a:r>
            <a:r>
              <a:rPr lang="en-US" dirty="0" err="1"/>
              <a:t>tempor</a:t>
            </a:r>
            <a:r>
              <a:rPr lang="en-US" dirty="0"/>
              <a:t>. Integer vitae eros vel. Integer vita. Integer vitae eros vel. </a:t>
            </a:r>
            <a:r>
              <a:rPr lang="en-US" dirty="0" err="1"/>
              <a:t>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Nunc non </a:t>
            </a:r>
            <a:r>
              <a:rPr lang="en-US" dirty="0" err="1"/>
              <a:t>justo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, ex </a:t>
            </a:r>
            <a:r>
              <a:rPr lang="en-US" dirty="0" err="1"/>
              <a:t>eget</a:t>
            </a:r>
            <a:r>
              <a:rPr lang="en-US" dirty="0"/>
              <a:t> cursus </a:t>
            </a:r>
            <a:r>
              <a:rPr lang="en-US" dirty="0" err="1"/>
              <a:t>viverra</a:t>
            </a:r>
            <a:r>
              <a:rPr lang="en-US" dirty="0"/>
              <a:t>,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Integer vitae eros vel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maximus at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Proin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non fermentum </a:t>
            </a:r>
            <a:r>
              <a:rPr lang="en-US" dirty="0" err="1"/>
              <a:t>tempor</a:t>
            </a:r>
            <a:r>
              <a:rPr lang="en-US" dirty="0"/>
              <a:t>. Integer vitae eros vel. Integer vita.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2FDA674-A468-6D4F-BCE5-05D1EF164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1140" y="62268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939C9-AC64-B240-A8FE-6EE68C6398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5C5811-AE79-2442-8F27-4F12990451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4751" y="6152758"/>
            <a:ext cx="657170" cy="467471"/>
          </a:xfrm>
          <a:prstGeom prst="rect">
            <a:avLst/>
          </a:prstGeom>
        </p:spPr>
      </p:pic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2027007E-CBC2-4CF9-A3D3-FA2505E43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6241" y="6226810"/>
            <a:ext cx="7723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erriweather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Executive Office of the President </a:t>
            </a:r>
            <a:r>
              <a:rPr lang="en-US" sz="1600" b="1" dirty="0"/>
              <a:t>|</a:t>
            </a:r>
            <a:r>
              <a:rPr lang="en-US" dirty="0"/>
              <a:t> President’s Council of Advisors on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148122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69BD3E08-2F13-8E44-A832-05C8DBB277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19C6287F-44CC-3E43-9E09-8F0FD8CB72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633658"/>
            <a:ext cx="9144000" cy="1529364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200">
                <a:solidFill>
                  <a:srgbClr val="01235B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effectLst/>
              </a:rPr>
              <a:t>Sub-Section Title Lorem Ipsum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0317AFDF-25A6-B449-9055-74655257895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345825"/>
            <a:ext cx="9144000" cy="6183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01235B"/>
                </a:solidFill>
                <a:latin typeface="Georgia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>
                <a:effectLst/>
              </a:rPr>
              <a:t>Supporting Subhead Lorem Ipsum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85D51C-4D60-49D3-910B-613A6E424D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74909" y="484319"/>
            <a:ext cx="2989082" cy="298908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70DC78-3C4F-4E61-9AE9-AFBBC7D9D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1140" y="62268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01235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939C9-AC64-B240-A8FE-6EE68C6398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52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21A9D4-43C0-4F33-AABD-1F7DF86E07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9600" y="1656269"/>
            <a:ext cx="2989082" cy="29890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3A1359-4E00-4754-87CA-71244AEC2C64}"/>
              </a:ext>
            </a:extLst>
          </p:cNvPr>
          <p:cNvSpPr txBox="1"/>
          <p:nvPr userDrawn="1"/>
        </p:nvSpPr>
        <p:spPr>
          <a:xfrm>
            <a:off x="4232894" y="5265399"/>
            <a:ext cx="3722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6BD7E"/>
                </a:solidFill>
                <a:latin typeface="Merriweather" panose="00000500000000000000" pitchFamily="2" charset="0"/>
              </a:rPr>
              <a:t>whitehouse.gov/PCAST</a:t>
            </a:r>
          </a:p>
        </p:txBody>
      </p:sp>
    </p:spTree>
    <p:extLst>
      <p:ext uri="{BB962C8B-B14F-4D97-AF65-F5344CB8AC3E}">
        <p14:creationId xmlns:p14="http://schemas.microsoft.com/office/powerpoint/2010/main" val="81006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FB1BD01-C4C8-4D49-823F-D014A87751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1140" y="62268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FFFFFF"/>
                </a:solidFill>
                <a:latin typeface="Decimal Light" panose="02000400000000000000" pitchFamily="2" charset="0"/>
                <a:cs typeface="Decimal Light" panose="02000400000000000000" pitchFamily="2" charset="0"/>
              </a:defRPr>
            </a:lvl1pPr>
          </a:lstStyle>
          <a:p>
            <a:fld id="{168939C9-AC64-B240-A8FE-6EE68C6398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AB6FE0-3391-4BB7-8363-1D6EBBD21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6241" y="6226810"/>
            <a:ext cx="7723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erriweather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Executive Office of the President </a:t>
            </a:r>
            <a:r>
              <a:rPr lang="en-US" sz="1600" b="1" dirty="0"/>
              <a:t>|</a:t>
            </a:r>
            <a:r>
              <a:rPr lang="en-US" dirty="0"/>
              <a:t> President’s Council of Advisors on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192585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0" r:id="rId5"/>
    <p:sldLayoutId id="214748366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B40D0E6-0A29-4F80-9B22-CDE2D846E3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51284" y="3983382"/>
            <a:ext cx="9753597" cy="2657640"/>
          </a:xfrm>
        </p:spPr>
        <p:txBody>
          <a:bodyPr/>
          <a:lstStyle/>
          <a:p>
            <a:r>
              <a:rPr lang="en-US" b="1" dirty="0"/>
              <a:t>Detecting, Tracking, Mitigating, and Preventing Wildfires &amp; </a:t>
            </a:r>
          </a:p>
          <a:p>
            <a:r>
              <a:rPr lang="en-US" b="1" dirty="0"/>
              <a:t>Improving Science Communication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Public Meeting</a:t>
            </a:r>
          </a:p>
          <a:p>
            <a:r>
              <a:rPr lang="en-US" b="1" dirty="0">
                <a:solidFill>
                  <a:schemeClr val="bg1"/>
                </a:solidFill>
              </a:rPr>
              <a:t>March 24, 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24225-E2DF-4ADC-97EC-F232D7A3F2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931" y="3155690"/>
            <a:ext cx="10969262" cy="780879"/>
          </a:xfrm>
        </p:spPr>
        <p:txBody>
          <a:bodyPr/>
          <a:lstStyle/>
          <a:p>
            <a:r>
              <a:rPr lang="en-US" sz="2800" b="1" dirty="0"/>
              <a:t>President’s Council of Advisors on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174988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1B6AF2-CF3F-4563-881D-A53F5053C7B2}" vid="{B566F467-E630-430E-AF71-83ACB83A88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2193B37771FF4BB44364D216D19AA7" ma:contentTypeVersion="103410" ma:contentTypeDescription="Create a new document." ma:contentTypeScope="" ma:versionID="688b8957626a53e7c44392d1e2f75cdf">
  <xsd:schema xmlns:xsd="http://www.w3.org/2001/XMLSchema" xmlns:xs="http://www.w3.org/2001/XMLSchema" xmlns:p="http://schemas.microsoft.com/office/2006/metadata/properties" xmlns:ns1="http://schemas.microsoft.com/sharepoint/v3" xmlns:ns2="e8446511-cacd-4cab-a1c3-903ecaee3379" xmlns:ns3="66417dd6-df7b-4f0a-8cd3-5871d0b3e92f" targetNamespace="http://schemas.microsoft.com/office/2006/metadata/properties" ma:root="true" ma:fieldsID="4f6b6c500077631c5bddc5233697c1bb" ns1:_="" ns2:_="" ns3:_="">
    <xsd:import namespace="http://schemas.microsoft.com/sharepoint/v3"/>
    <xsd:import namespace="e8446511-cacd-4cab-a1c3-903ecaee3379"/>
    <xsd:import namespace="66417dd6-df7b-4f0a-8cd3-5871d0b3e92f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owInCatalog" minOccurs="0"/>
                <xsd:element ref="ns3:PresMemo3" minOccurs="0"/>
                <xsd:element ref="ns3:Doc_Status" minOccurs="0"/>
                <xsd:element ref="ns3:SiteComponent" minOccurs="0"/>
                <xsd:element ref="ns3:UserComponent" minOccurs="0"/>
                <xsd:element ref="ns3:Original_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446511-cacd-4cab-a1c3-903ecaee3379" elementFormDefault="qualified">
    <xsd:import namespace="http://schemas.microsoft.com/office/2006/documentManagement/types"/>
    <xsd:import namespace="http://schemas.microsoft.com/office/infopath/2007/PartnerControls"/>
    <xsd:element name="ShowInCatalog" ma:index="10" nillable="true" ma:displayName="Show in Catalog" ma:default="TRUE" ma:internalName="ShowInCatalog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17dd6-df7b-4f0a-8cd3-5871d0b3e92f" elementFormDefault="qualified">
    <xsd:import namespace="http://schemas.microsoft.com/office/2006/documentManagement/types"/>
    <xsd:import namespace="http://schemas.microsoft.com/office/infopath/2007/PartnerControls"/>
    <xsd:element name="PresMemo3" ma:index="11" nillable="true" ma:displayName="Memo to the President, AP, or DAP" ma:default="No" ma:description="Is this a memo to the President, Vice President, an assistant to the President, or a Deputy" ma:format="Dropdown" ma:internalName="PresMemo3">
      <xsd:simpleType>
        <xsd:restriction base="dms:Choice">
          <xsd:enumeration value="No"/>
          <xsd:enumeration value="Yes"/>
        </xsd:restriction>
      </xsd:simpleType>
    </xsd:element>
    <xsd:element name="Doc_Status" ma:index="12" nillable="true" ma:displayName="Doc_Status" ma:default="Draft" ma:description="" ma:format="Dropdown" ma:internalName="DocStatus">
      <xsd:simpleType>
        <xsd:restriction base="dms:Choice">
          <xsd:enumeration value="Draft"/>
          <xsd:enumeration value="Final"/>
        </xsd:restriction>
      </xsd:simpleType>
    </xsd:element>
    <xsd:element name="SiteComponent" ma:index="13" nillable="true" ma:displayName="SiteComponent" ma:internalName="SiteComponent">
      <xsd:simpleType>
        <xsd:restriction base="dms:Text"/>
      </xsd:simpleType>
    </xsd:element>
    <xsd:element name="UserComponent" ma:index="14" nillable="true" ma:displayName="UserComponent" ma:internalName="UserComponent">
      <xsd:simpleType>
        <xsd:restriction base="dms:Text"/>
      </xsd:simpleType>
    </xsd:element>
    <xsd:element name="Original_MetaData" ma:index="15" nillable="true" ma:displayName="Original_MetaData" ma:internalName="Original_MetaData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owInCatalog xmlns="e8446511-cacd-4cab-a1c3-903ecaee3379">false</ShowInCatalog>
    <PresMemo3 xmlns="66417dd6-df7b-4f0a-8cd3-5871d0b3e92f">No</PresMemo3>
    <Doc_Status xmlns="66417dd6-df7b-4f0a-8cd3-5871d0b3e92f">Draft</Doc_Status>
    <UserComponent xmlns="66417dd6-df7b-4f0a-8cd3-5871d0b3e92f" xsi:nil="true"/>
    <PublishingExpirationDate xmlns="http://schemas.microsoft.com/sharepoint/v3" xsi:nil="true"/>
    <Original_MetaData xmlns="66417dd6-df7b-4f0a-8cd3-5871d0b3e92f" xsi:nil="true"/>
    <PublishingStartDate xmlns="http://schemas.microsoft.com/sharepoint/v3" xsi:nil="true"/>
    <SiteComponent xmlns="66417dd6-df7b-4f0a-8cd3-5871d0b3e92f" xsi:nil="true"/>
  </documentManagement>
</p:properties>
</file>

<file path=customXml/itemProps1.xml><?xml version="1.0" encoding="utf-8"?>
<ds:datastoreItem xmlns:ds="http://schemas.openxmlformats.org/officeDocument/2006/customXml" ds:itemID="{334AB628-67B2-4325-844A-26DE5E88CDA5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AC199019-913F-4A25-BD3A-6931722D88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8446511-cacd-4cab-a1c3-903ecaee3379"/>
    <ds:schemaRef ds:uri="66417dd6-df7b-4f0a-8cd3-5871d0b3e9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520541-41E7-40E6-BCE8-8BBDD48EA0C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771EAE1-49B0-4708-8F66-B62689BF5787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66417dd6-df7b-4f0a-8cd3-5871d0b3e92f"/>
    <ds:schemaRef ds:uri="http://schemas.microsoft.com/office/2006/metadata/properties"/>
    <ds:schemaRef ds:uri="e8446511-cacd-4cab-a1c3-903ecaee337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PCAST Template Slide Deck.pptx</Template>
  <TotalTime>1284</TotalTime>
  <Words>27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Decimal Light</vt:lpstr>
      <vt:lpstr>Decimal Medium</vt:lpstr>
      <vt:lpstr>Georgia</vt:lpstr>
      <vt:lpstr>Merriweather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Bumb, Ambika EOP/OSTP</dc:creator>
  <cp:lastModifiedBy>Domnitz, Sarah B. EOP/OSTP</cp:lastModifiedBy>
  <cp:revision>40</cp:revision>
  <dcterms:created xsi:type="dcterms:W3CDTF">2021-09-26T03:43:53Z</dcterms:created>
  <dcterms:modified xsi:type="dcterms:W3CDTF">2022-03-11T18:32:29Z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0x010100E72193B37771FF4BB44364D216D19AA7</vt:lpwstr>
  </property>
</Properties>
</file>